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73" r:id="rId5"/>
    <p:sldId id="274" r:id="rId6"/>
    <p:sldId id="275" r:id="rId7"/>
    <p:sldId id="276" r:id="rId8"/>
    <p:sldId id="277"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4660"/>
  </p:normalViewPr>
  <p:slideViewPr>
    <p:cSldViewPr>
      <p:cViewPr varScale="1">
        <p:scale>
          <a:sx n="50" d="100"/>
          <a:sy n="50" d="100"/>
        </p:scale>
        <p:origin x="-135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D0EDA1C2-7402-4BE7-BFD4-CBFA8FC75EB1}" type="datetimeFigureOut">
              <a:rPr lang="en-US"/>
              <a:pPr>
                <a:defRPr/>
              </a:pPr>
              <a:t>4/27/2020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E89D0AB-2A62-4EF6-9A93-9B177B96BA7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CAC960-C5DB-43DF-88FE-D8EAD487ADC1}" type="datetimeFigureOut">
              <a:rPr lang="en-US"/>
              <a:pPr>
                <a:defRPr/>
              </a:pPr>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A66597-B783-4C3B-9E0E-6CA18FA189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7AE3F3E7-7005-4CA1-8C4C-1EA8F84361E2}" type="datetimeFigureOut">
              <a:rPr lang="en-US"/>
              <a:pPr>
                <a:defRPr/>
              </a:pPr>
              <a:t>4/27/2020</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36BAF23-6768-4383-88CA-C0AC1B71A4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BB17CE-A357-46F3-AD5A-51399EB0317E}" type="datetimeFigureOut">
              <a:rPr lang="en-US"/>
              <a:pPr>
                <a:defRPr/>
              </a:pPr>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C52E2E-89AF-4B9A-B4EC-CDFE7719BE8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85A72FDF-4AEE-4E68-A588-3B3AC2ECD7BD}" type="datetimeFigureOut">
              <a:rPr lang="en-US"/>
              <a:pPr>
                <a:defRPr/>
              </a:pPr>
              <a:t>4/27/2020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D5476BB-E248-4651-9DD6-728ACA9E7C0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1B8411-3259-45E1-A8F3-91A83C8E25C7}" type="datetimeFigureOut">
              <a:rPr lang="en-US"/>
              <a:pPr>
                <a:defRPr/>
              </a:pPr>
              <a:t>4/27/2020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32173C-8F9F-4DDF-B7FE-CDF19A9DF7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C7D3B6-D0AF-454F-9886-A1D6E771E74C}" type="datetimeFigureOut">
              <a:rPr lang="en-US"/>
              <a:pPr>
                <a:defRPr/>
              </a:pPr>
              <a:t>4/27/2020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98B8715-84C6-4A86-A737-E619AF37E4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536DE-CAE5-4B81-BE79-AFFB97CC1600}" type="datetimeFigureOut">
              <a:rPr lang="en-US"/>
              <a:pPr>
                <a:defRPr/>
              </a:pPr>
              <a:t>4/27/2020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9453A7-17B6-4120-8494-87DCC94A3D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22B00E1-1287-4952-B852-B1CDC07BAD30}" type="datetimeFigureOut">
              <a:rPr lang="en-US"/>
              <a:pPr>
                <a:defRPr/>
              </a:pPr>
              <a:t>4/27/2020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3041DD2-DC2F-497F-9490-4D2E38C04F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E16199CF-C26F-46EC-B183-B9115BF66C4E}" type="datetimeFigureOut">
              <a:rPr lang="en-US"/>
              <a:pPr>
                <a:defRPr/>
              </a:pPr>
              <a:t>4/27/2020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B69BE02-16B8-4856-B157-20D0C5018F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9A552746-E6C2-4248-A20E-9966C8F7E6C3}" type="datetimeFigureOut">
              <a:rPr lang="en-US"/>
              <a:pPr>
                <a:defRPr/>
              </a:pPr>
              <a:t>4/27/2020</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B5DCDB36-7AF6-4806-B6FD-E3D39209099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FB388A2E-CD03-47B7-AEE5-A3DFA17995D1}" type="datetimeFigureOut">
              <a:rPr lang="en-US"/>
              <a:pPr>
                <a:defRPr/>
              </a:pPr>
              <a:t>4/27/2020</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F3A6E065-29EF-4BCE-8FF0-17B007C5C6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46" r:id="rId2"/>
    <p:sldLayoutId id="2147483752" r:id="rId3"/>
    <p:sldLayoutId id="2147483747" r:id="rId4"/>
    <p:sldLayoutId id="2147483748" r:id="rId5"/>
    <p:sldLayoutId id="2147483749" r:id="rId6"/>
    <p:sldLayoutId id="2147483753" r:id="rId7"/>
    <p:sldLayoutId id="2147483754" r:id="rId8"/>
    <p:sldLayoutId id="2147483755" r:id="rId9"/>
    <p:sldLayoutId id="2147483750" r:id="rId10"/>
    <p:sldLayoutId id="2147483756"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438400"/>
            <a:ext cx="9144000" cy="2667000"/>
          </a:xfrm>
          <a:prstGeom prst="rect">
            <a:avLst/>
          </a:prstGeom>
          <a:solidFill>
            <a:schemeClr val="bg1"/>
          </a:solidFill>
        </p:spPr>
        <p:txBody>
          <a:bodyPr tIns="0" rIns="45720" bIns="0">
            <a:normAutofit/>
            <a:scene3d>
              <a:camera prst="orthographicFront"/>
              <a:lightRig rig="threePt" dir="t">
                <a:rot lat="0" lon="0" rev="4800000"/>
              </a:lightRig>
            </a:scene3d>
            <a:sp3d prstMaterial="matte">
              <a:bevelT w="50800" h="10160"/>
            </a:sp3d>
          </a:bodyPr>
          <a:lstStyle/>
          <a:p>
            <a:pPr algn="ctr" fontAlgn="auto">
              <a:spcAft>
                <a:spcPts val="0"/>
              </a:spcAft>
              <a:defRPr/>
            </a:pPr>
            <a:endParaRPr lang="en-US" sz="6000" b="1" dirty="0">
              <a:solidFill>
                <a:schemeClr val="tx1">
                  <a:lumMod val="95000"/>
                </a:schemeClr>
              </a:solidFill>
              <a:latin typeface="Times New Roman" pitchFamily="18" charset="0"/>
              <a:ea typeface="+mj-ea"/>
              <a:cs typeface="Times New Roman" pitchFamily="18" charset="0"/>
            </a:endParaRPr>
          </a:p>
        </p:txBody>
      </p:sp>
      <p:sp>
        <p:nvSpPr>
          <p:cNvPr id="8" name="TextBox 7"/>
          <p:cNvSpPr txBox="1"/>
          <p:nvPr/>
        </p:nvSpPr>
        <p:spPr>
          <a:xfrm>
            <a:off x="0" y="1981200"/>
            <a:ext cx="9144000" cy="2308324"/>
          </a:xfrm>
          <a:prstGeom prst="rect">
            <a:avLst/>
          </a:prstGeom>
          <a:noFill/>
        </p:spPr>
        <p:txBody>
          <a:bodyPr wrap="square" rtlCol="0">
            <a:spAutoFit/>
          </a:bodyPr>
          <a:lstStyle/>
          <a:p>
            <a:pPr algn="ctr" fontAlgn="auto">
              <a:spcAft>
                <a:spcPts val="0"/>
              </a:spcAft>
              <a:defRPr/>
            </a:pPr>
            <a:r>
              <a:rPr lang="en-US" sz="4800" b="1" dirty="0">
                <a:solidFill>
                  <a:schemeClr val="tx1">
                    <a:lumMod val="95000"/>
                  </a:schemeClr>
                </a:solidFill>
                <a:latin typeface="Times New Roman" pitchFamily="18" charset="0"/>
                <a:cs typeface="Times New Roman" pitchFamily="18" charset="0"/>
              </a:rPr>
              <a:t>Lecture # 06</a:t>
            </a:r>
          </a:p>
          <a:p>
            <a:pPr algn="ctr" fontAlgn="auto">
              <a:spcAft>
                <a:spcPts val="0"/>
              </a:spcAft>
              <a:defRPr/>
            </a:pPr>
            <a:r>
              <a:rPr lang="en-US" sz="4800" b="1" dirty="0">
                <a:solidFill>
                  <a:schemeClr val="tx1">
                    <a:lumMod val="95000"/>
                  </a:schemeClr>
                </a:solidFill>
                <a:latin typeface="Times New Roman" pitchFamily="18" charset="0"/>
                <a:cs typeface="Times New Roman" pitchFamily="18" charset="0"/>
              </a:rPr>
              <a:t>Urban Design Characteristics</a:t>
            </a:r>
          </a:p>
          <a:p>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a:xfrm>
            <a:off x="381000" y="1774825"/>
            <a:ext cx="8382000" cy="5083175"/>
          </a:xfrm>
        </p:spPr>
        <p:txBody>
          <a:bodyPr rtlCol="0">
            <a:normAutofit/>
          </a:bodyPr>
          <a:lstStyle/>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The urban design characteristics of a neighborhood are composed of the various components in the buildings and streets of the area:</a:t>
            </a:r>
          </a:p>
          <a:p>
            <a:pPr marL="438912" indent="-320040" eaLnBrk="1" fontAlgn="auto" hangingPunct="1">
              <a:spcBef>
                <a:spcPts val="0"/>
              </a:spcBef>
              <a:spcAft>
                <a:spcPts val="0"/>
              </a:spcAft>
              <a:buFont typeface="Wingdings 2"/>
              <a:buNone/>
              <a:defRPr/>
            </a:pPr>
            <a:endParaRPr lang="en-US" sz="2400" dirty="0" smtClean="0">
              <a:latin typeface="Times New Roman" pitchFamily="18" charset="0"/>
              <a:cs typeface="Times New Roman" pitchFamily="18" charset="0"/>
            </a:endParaRP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Building bulk, use, and type.</a:t>
            </a: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Building arrangement.</a:t>
            </a: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Block form and street pattern. </a:t>
            </a: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Streetscape elements.</a:t>
            </a: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Street hierarchy.</a:t>
            </a:r>
          </a:p>
          <a:p>
            <a:pPr marL="996125" lvl="2" indent="-320040" eaLnBrk="1" fontAlgn="auto" hangingPunct="1">
              <a:spcBef>
                <a:spcPts val="0"/>
              </a:spcBef>
              <a:spcAft>
                <a:spcPts val="0"/>
              </a:spcAft>
              <a:buFont typeface="Wingdings 2"/>
              <a:buNone/>
              <a:defRPr/>
            </a:pPr>
            <a:r>
              <a:rPr lang="en-US" dirty="0" smtClean="0">
                <a:latin typeface="Times New Roman" pitchFamily="18" charset="0"/>
                <a:cs typeface="Times New Roman" pitchFamily="18" charset="0"/>
              </a:rPr>
              <a:t>- Natural features.</a:t>
            </a:r>
          </a:p>
          <a:p>
            <a:pPr marL="438912" indent="-320040" eaLnBrk="1" fontAlgn="auto" hangingPunct="1">
              <a:spcBef>
                <a:spcPts val="0"/>
              </a:spcBef>
              <a:spcAft>
                <a:spcPts val="0"/>
              </a:spcAft>
              <a:buFont typeface="Wingdings 2"/>
              <a:buNone/>
              <a:defRPr/>
            </a:pPr>
            <a:endParaRPr lang="en-US" sz="24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None/>
              <a:defRPr/>
            </a:pPr>
            <a:endParaRPr lang="en-US" sz="24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None/>
              <a:defRPr/>
            </a:pP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a:xfrm>
            <a:off x="228600" y="1447801"/>
            <a:ext cx="8686800" cy="5181600"/>
          </a:xfrm>
        </p:spPr>
        <p:txBody>
          <a:bodyPr rtlCol="0">
            <a:noAutofit/>
          </a:bodyPr>
          <a:lstStyle/>
          <a:p>
            <a:pPr marL="438912" indent="-320040" algn="just" eaLnBrk="1" fontAlgn="auto" hangingPunct="1">
              <a:spcBef>
                <a:spcPts val="0"/>
              </a:spcBef>
              <a:spcAft>
                <a:spcPts val="0"/>
              </a:spcAft>
              <a:buFont typeface="Wingdings 2"/>
              <a:buNone/>
              <a:defRPr/>
            </a:pPr>
            <a:endParaRPr lang="en-US" sz="28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Building bulk, use, and type:</a:t>
            </a:r>
          </a:p>
          <a:p>
            <a:pPr marL="438912" indent="-320040" algn="just" eaLnBrk="1" fontAlgn="auto" hangingPunct="1">
              <a:spcBef>
                <a:spcPts val="0"/>
              </a:spcBef>
              <a:spcAft>
                <a:spcPts val="0"/>
              </a:spcAft>
              <a:buFont typeface="Wingdings 2"/>
              <a:buNone/>
              <a:defRPr/>
            </a:pPr>
            <a:endParaRPr lang="en-US" sz="2400"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Buildings in a neighborhood are usually described by their bulk, use, and type (such as "narrow, high-rise commercial buildings").</a:t>
            </a: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The concept of bulk is created by the size of a building and the way it is massed on its site. Height, length, and width define a building's size; volume, shape, setbacks, lot coverage, and density define its mass.</a:t>
            </a: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In describing a building, noting its general use (manufacturing vs. residential, for example) conveys a sense of its appearance, and thus adds to the understanding of its visual and urban design character.</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p:txBody>
          <a:bodyPr rtlCol="0">
            <a:normAutofit/>
          </a:bodyPr>
          <a:lstStyle/>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Building arrangement:</a:t>
            </a:r>
          </a:p>
          <a:p>
            <a:pPr marL="438912" indent="-320040" algn="just" eaLnBrk="1" fontAlgn="auto" hangingPunct="1">
              <a:spcBef>
                <a:spcPts val="0"/>
              </a:spcBef>
              <a:spcAft>
                <a:spcPts val="0"/>
              </a:spcAft>
              <a:buFont typeface="Wingdings 2"/>
              <a:buNone/>
              <a:defRPr/>
            </a:pPr>
            <a:endParaRPr lang="en-US" sz="24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This term refers to the way that buildings are placed on zoning</a:t>
            </a:r>
          </a:p>
          <a:p>
            <a:pPr marL="438912" indent="-320040" algn="just" eaLnBrk="1" fontAlgn="auto" hangingPunct="1">
              <a:spcBef>
                <a:spcPts val="0"/>
              </a:spcBef>
              <a:spcAft>
                <a:spcPts val="0"/>
              </a:spcAft>
              <a:buFont typeface="Wingdings 2"/>
              <a:buNone/>
              <a:defRPr/>
            </a:pPr>
            <a:r>
              <a:rPr lang="en-US" sz="2400" dirty="0" smtClean="0">
                <a:latin typeface="Times New Roman" pitchFamily="18" charset="0"/>
                <a:cs typeface="Times New Roman" pitchFamily="18" charset="0"/>
              </a:rPr>
              <a:t>lots and blocks. They may be attached to one another, as are row</a:t>
            </a:r>
          </a:p>
          <a:p>
            <a:pPr marL="438912" indent="-320040" algn="just" eaLnBrk="1" fontAlgn="auto" hangingPunct="1">
              <a:spcBef>
                <a:spcPts val="0"/>
              </a:spcBef>
              <a:spcAft>
                <a:spcPts val="0"/>
              </a:spcAft>
              <a:buFont typeface="Wingdings 2"/>
              <a:buNone/>
              <a:defRPr/>
            </a:pPr>
            <a:r>
              <a:rPr lang="en-US" sz="2400" dirty="0" smtClean="0">
                <a:latin typeface="Times New Roman" pitchFamily="18" charset="0"/>
                <a:cs typeface="Times New Roman" pitchFamily="18" charset="0"/>
              </a:rPr>
              <a:t>houses, or detached and separated by driveways or open uses.</a:t>
            </a: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Building arrangements can be quite varied or organized in a</a:t>
            </a:r>
          </a:p>
          <a:p>
            <a:pPr marL="438912" indent="-320040" algn="just" eaLnBrk="1" fontAlgn="auto" hangingPunct="1">
              <a:spcBef>
                <a:spcPts val="0"/>
              </a:spcBef>
              <a:spcAft>
                <a:spcPts val="0"/>
              </a:spcAft>
              <a:buNone/>
              <a:defRPr/>
            </a:pPr>
            <a:r>
              <a:rPr lang="en-US" sz="2400" dirty="0" smtClean="0">
                <a:latin typeface="Times New Roman" pitchFamily="18" charset="0"/>
                <a:cs typeface="Times New Roman" pitchFamily="18" charset="0"/>
              </a:rPr>
              <a:t>site plan (such as an institutional campus or a large residential</a:t>
            </a:r>
          </a:p>
          <a:p>
            <a:pPr marL="438912" indent="-320040" algn="just" eaLnBrk="1" fontAlgn="auto" hangingPunct="1">
              <a:spcBef>
                <a:spcPts val="0"/>
              </a:spcBef>
              <a:spcAft>
                <a:spcPts val="0"/>
              </a:spcAft>
              <a:buNone/>
              <a:defRPr/>
            </a:pPr>
            <a:r>
              <a:rPr lang="en-US" sz="2400" dirty="0" smtClean="0">
                <a:latin typeface="Times New Roman" pitchFamily="18" charset="0"/>
                <a:cs typeface="Times New Roman" pitchFamily="18" charset="0"/>
              </a:rPr>
              <a:t>development).</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a:xfrm>
            <a:off x="304800" y="1828800"/>
            <a:ext cx="8610600" cy="5029200"/>
          </a:xfrm>
        </p:spPr>
        <p:txBody>
          <a:bodyPr rtlCol="0">
            <a:noAutofit/>
          </a:bodyPr>
          <a:lstStyle/>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Block form and street pattern:</a:t>
            </a:r>
          </a:p>
          <a:p>
            <a:pPr marL="438912" indent="-320040" algn="just" eaLnBrk="1" fontAlgn="auto" hangingPunct="1">
              <a:spcBef>
                <a:spcPts val="0"/>
              </a:spcBef>
              <a:spcAft>
                <a:spcPts val="0"/>
              </a:spcAft>
              <a:buFont typeface="Wingdings 2"/>
              <a:buNone/>
              <a:defRPr/>
            </a:pPr>
            <a:endParaRPr lang="en-US" sz="28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The shape and arrangement of blocks and surrounding streets may be regular composed of rectangular blocks, formed by streets intersecting at right angles. </a:t>
            </a: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The pattern may be defined by irregularly shaped blocks, curving streets, or cul-de-sacs. The block form and street pattern contribute to urban design because they define the flow of activity in an area, set street views, and create the basic format on which building arrangements can be organized.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p:txBody>
          <a:bodyPr rtlCol="0">
            <a:normAutofit/>
          </a:bodyPr>
          <a:lstStyle/>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Streetscape Elements:</a:t>
            </a:r>
          </a:p>
          <a:p>
            <a:pPr marL="438912" indent="-320040" algn="just" eaLnBrk="1" fontAlgn="auto" hangingPunct="1">
              <a:spcBef>
                <a:spcPts val="0"/>
              </a:spcBef>
              <a:spcAft>
                <a:spcPts val="0"/>
              </a:spcAft>
              <a:buFont typeface="Wingdings 2"/>
              <a:buNone/>
              <a:defRPr/>
            </a:pPr>
            <a:endParaRPr lang="en-US" sz="24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 Most areas include distinctive physical features that make up a streetscape, such as front yards, street trees, curb cuts, street walls (i.e., the "wall" created by the continuous front facade of buildings along the street), street furniture (i.e., items permanently installed on the street, such as street lights, fire hydrants, or newsstands), building entrances, curb cuts, parking lots, fences, stoops, parking ribbons (i.e., the row of parked cars along a street), service entrances visible from the street, etc.</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p:txBody>
          <a:bodyPr rtlCol="0">
            <a:normAutofit/>
          </a:bodyPr>
          <a:lstStyle/>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Street Hierarchy:</a:t>
            </a:r>
          </a:p>
          <a:p>
            <a:pPr marL="438912" indent="-320040" algn="just" eaLnBrk="1" fontAlgn="auto" hangingPunct="1">
              <a:spcBef>
                <a:spcPts val="0"/>
              </a:spcBef>
              <a:spcAft>
                <a:spcPts val="0"/>
              </a:spcAft>
              <a:buFont typeface="Wingdings 2"/>
              <a:buNone/>
              <a:defRPr/>
            </a:pPr>
            <a:endParaRPr lang="en-US" sz="28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400" dirty="0" smtClean="0">
                <a:latin typeface="Times New Roman" pitchFamily="18" charset="0"/>
                <a:cs typeface="Times New Roman" pitchFamily="18" charset="0"/>
              </a:rPr>
              <a:t> Another descriptor for an area's streets is their classification, which convey a sense of width, circulation, and activity. These include expressways, which have limited vehicle access and no at-grade pedestrian crossings, arterials, which have limited, at grade crossings, collector/distributor streets and local streets (which include cul-de-sacs).</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bg1"/>
                </a:solidFill>
              </a:rPr>
              <a:t>Urban Design Characteristics</a:t>
            </a:r>
            <a:endParaRPr lang="en-US" dirty="0">
              <a:solidFill>
                <a:schemeClr val="bg1"/>
              </a:solidFill>
            </a:endParaRPr>
          </a:p>
        </p:txBody>
      </p:sp>
      <p:sp>
        <p:nvSpPr>
          <p:cNvPr id="3" name="Content Placeholder 2"/>
          <p:cNvSpPr>
            <a:spLocks noGrp="1"/>
          </p:cNvSpPr>
          <p:nvPr>
            <p:ph idx="1"/>
          </p:nvPr>
        </p:nvSpPr>
        <p:spPr>
          <a:xfrm>
            <a:off x="457200" y="1774825"/>
            <a:ext cx="8229600" cy="3940175"/>
          </a:xfrm>
        </p:spPr>
        <p:txBody>
          <a:bodyPr rtlCol="0">
            <a:normAutofit/>
          </a:bodyPr>
          <a:lstStyle/>
          <a:p>
            <a:pPr marL="438912" indent="-320040" algn="just" eaLnBrk="1" fontAlgn="auto" hangingPunct="1">
              <a:spcBef>
                <a:spcPts val="0"/>
              </a:spcBef>
              <a:spcAft>
                <a:spcPts val="0"/>
              </a:spcAft>
              <a:buFont typeface="Wingdings 2"/>
              <a:buNone/>
              <a:defRPr/>
            </a:pPr>
            <a:r>
              <a:rPr lang="en-US" sz="2800" b="1" dirty="0" smtClean="0">
                <a:latin typeface="Times New Roman" pitchFamily="18" charset="0"/>
                <a:cs typeface="Times New Roman" pitchFamily="18" charset="0"/>
              </a:rPr>
              <a:t>Natural Features:</a:t>
            </a:r>
          </a:p>
          <a:p>
            <a:pPr marL="438912" indent="-320040" algn="just" eaLnBrk="1" fontAlgn="auto" hangingPunct="1">
              <a:spcBef>
                <a:spcPts val="0"/>
              </a:spcBef>
              <a:spcAft>
                <a:spcPts val="0"/>
              </a:spcAft>
              <a:buFont typeface="Wingdings 2"/>
              <a:buNone/>
              <a:defRPr/>
            </a:pPr>
            <a:endParaRPr lang="en-US" sz="2800" b="1" dirty="0" smtClean="0">
              <a:latin typeface="Times New Roman" pitchFamily="18" charset="0"/>
              <a:cs typeface="Times New Roman" pitchFamily="18" charset="0"/>
            </a:endParaRPr>
          </a:p>
          <a:p>
            <a:pPr marL="438912" indent="-320040" algn="just" eaLnBrk="1" fontAlgn="auto" hangingPunct="1">
              <a:spcBef>
                <a:spcPts val="0"/>
              </a:spcBef>
              <a:spcAft>
                <a:spcPts val="0"/>
              </a:spcAft>
              <a:buFont typeface="Wingdings" pitchFamily="2" charset="2"/>
              <a:buChar char="q"/>
              <a:defRPr/>
            </a:pPr>
            <a:r>
              <a:rPr lang="en-US" sz="26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Natural features include vegetation and geologic, topographic, and aquatic features. Rock outcroppings, steep slopes or varied ground elevation, beaches, or wetlands can help define the overall visual character of an area.</a:t>
            </a:r>
            <a:endParaRPr lang="en-US" sz="2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547</TotalTime>
  <Words>562</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Slide 1</vt:lpstr>
      <vt:lpstr>Urban Design Characteristics</vt:lpstr>
      <vt:lpstr>Urban Design Characteristics</vt:lpstr>
      <vt:lpstr>Urban Design Characteristics</vt:lpstr>
      <vt:lpstr>Urban Design Characteristics</vt:lpstr>
      <vt:lpstr>Urban Design Characteristics</vt:lpstr>
      <vt:lpstr>Urban Design Characteristics</vt:lpstr>
      <vt:lpstr>Urban Design Characteristics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yasir</dc:creator>
  <cp:lastModifiedBy>AJ</cp:lastModifiedBy>
  <cp:revision>146</cp:revision>
  <dcterms:created xsi:type="dcterms:W3CDTF">2010-01-25T22:40:05Z</dcterms:created>
  <dcterms:modified xsi:type="dcterms:W3CDTF">2020-04-27T11:20:57Z</dcterms:modified>
</cp:coreProperties>
</file>